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Relationship Id="rId60" Type="http://schemas.openxmlformats.org/officeDocument/2006/relationships/slide" Target="slides/slide53.xml"/>
<Relationship Id="rId61" Type="http://schemas.openxmlformats.org/officeDocument/2006/relationships/slide" Target="slides/slide54.xml"/>
<Relationship Id="rId62" Type="http://schemas.openxmlformats.org/officeDocument/2006/relationships/slide" Target="slides/slide55.xml"/>
<Relationship Id="rId63" Type="http://schemas.openxmlformats.org/officeDocument/2006/relationships/slide" Target="slides/slide56.xml"/>
<Relationship Id="rId64" Type="http://schemas.openxmlformats.org/officeDocument/2006/relationships/slide" Target="slides/slide57.xml"/>
<Relationship Id="rId65" Type="http://schemas.openxmlformats.org/officeDocument/2006/relationships/slide" Target="slides/slide58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89f44458bd8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89f31e034ec.jpe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89f76b28b88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89f43e6ca99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89f64ff25a2.jpe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89f358b414b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89f2affe27b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89f56e0f4b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89f7cae07b5.jpe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89f57c3c06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89f1f48b0ba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89f496bbe63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89f5d4a9361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89f4b11f520.pn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89f7f42e61.pn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89f3010e65b.jpe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89f25837904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89f5a7e08d9.png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89f8770cf9.jpe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89f3ff4b3c6.pn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89f5a46acf7.pn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89f5605ba6e.jpe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89f40a07b3d.pn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89f1212b7e1.png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689fae61e0c.png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89f9beab6b.jpeg"/>
</Relationships>

</file>

<file path=ppt/slides/_rels/slide5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5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89f44e802cc.png"/>
</Relationships>

</file>

<file path=ppt/slides/_rels/slide5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89f67fb02f0.jpe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689f107e0fe5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February 2021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February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$19,167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$18,000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$1,000 - $40,000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building permits in February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February 2020 (5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$19,167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February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-74.39%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February 2020 ($74,830)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25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78.57%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(14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$95,353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45.06%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($65,735)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$12,333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$24,136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$313,771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$517,232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$5,689,552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$1,129,836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$53,102,295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100270"/>
                <a:gridCol w="1005931"/>
                <a:gridCol w="1184649"/>
                <a:gridCol w="2248292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WINTER HOLDINGS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4568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PACECO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1641 S VANDEVENTER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DRESSELHAUS, JOEL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4551 ARCO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WASHINGTON UNIVERSITY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1234 S KINGSHIGHWAY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BENTRUP, SCOTT 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4466 SWAN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PWI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4388-90 CHOUTEAU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February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$17,647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$13,352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$2,500 - $59,399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building permits in February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-63.16%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February 2020 (19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$17,647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February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8.24%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February 2020 ($16,303)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-23.08%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(26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$34,561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78.73%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($19,337)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$19,171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$115,027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$88,060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$440,300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$253,470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$1,267,349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$33,081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$1,620,952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612754"/>
                <a:gridCol w="1005931"/>
                <a:gridCol w="1184649"/>
                <a:gridCol w="1852248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DAVIDSON, LEONTINE 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$15,604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6054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HARSLEY, RACHEL 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6006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HATCH, JAMES D &amp; JANET H TRS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6030 WESTMINSTER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RUTLIN, KYLE S &amp; ROBIN 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$9,172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5851 PERSHING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MAR, DAVID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$13,352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5914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DEBALIVIERE COMMUNITY CTR LP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$59,399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311 DEBALIVIERE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WASHINGTON UNIVERSITY 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282 N SKINKER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February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$15,617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$12,350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$4,500 - $30,000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building permits in February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February 2020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$15,617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February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February 2020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$23,676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-99.48%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($4,512,000)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$15,617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$46,850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$460,279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$11,967,258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985196"/>
                <a:gridCol w="951906"/>
                <a:gridCol w="1184649"/>
                <a:gridCol w="1596314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KNESE, LEONARD H &amp; SUSANNE J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5505 LINDELL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DEL MONTE APARTMENTS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5622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TIMMERMAN, JOHN CARL &amp; HAE KYUNG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$12,350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40 WATERMAN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February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$68,892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$64,116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$6,260 - $192,500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 building permits in February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71.43%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February 2020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$68,892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February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57.26%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February 2020 ($43,807)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19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11.76%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(17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$80,835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255.41%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($22,744)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$46,616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$93,232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$20,706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$20,706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$79,196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$712,760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$32,316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$323,162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$20,706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$20,706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$83,175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$3,659,702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496587"/>
                <a:gridCol w="1005931"/>
                <a:gridCol w="1184649"/>
                <a:gridCol w="1937787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WILLIAMS, LUCRETIA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5872 JULIAN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NGUYEN, DOUG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5843 CLEMENS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TRELAWNEY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$68,232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876 HODIAMONT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LIVING CLEAR REALTY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5609 CHAMBERLAIN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METIS CAPITAL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$89,000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5831 BARTMER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PAGEANT BUILDING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6100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LARRY CHAPMAN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5535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TOLIVER, SHADRICK R &amp; LAURA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$6,260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6032 CLEMENS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PACE-DELMAR ASSOCIATES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$20,706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621 N SKINKER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WEST END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$192,500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5852 CLEMENS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5679 CABANNE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BECKEMEYER, BRETT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6040 WEST CABANNE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February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$2,000,000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$2,000,000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$2,000,000 - $2,000,000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February 2021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February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$2,000,000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February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14185.71%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February 2020 ($14,000)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total building permits in 2021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$2,000,000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14185.71%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($14,000)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$2,000,000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$2,000,000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$504,168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$2,016,674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643927"/>
                <a:gridCol w="951906"/>
                <a:gridCol w="1184649"/>
                <a:gridCol w="1510911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 PREPERTIES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$2,000,000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5315 CABANNE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Cost Breakdown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959955"/>
                <a:gridCol w="602520"/>
                <a:gridCol w="1037650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$2,991,504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$80,770,607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$15,617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$46,850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$19,167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$1,182,449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$3,547,348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$17,647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$123,527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$2,000,000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$2,000,000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$68,892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$826,698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843448"/>
                <a:gridCol w="602520"/>
                <a:gridCol w="1115344"/>
              </a:tblGrid>
              <a:tr h="36576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$21,372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$427,444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$869,956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$164,421,773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$443,787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$11,982,258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$820,996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$59,111,718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$750,470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$3,752,348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$20,397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$285,563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$56,417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$3,328,601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$21,496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$171,972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$504,168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$2,016,674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$72,792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$4,003,570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February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$13,900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$13,900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$13,900 - $13,900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February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February 2020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$13,900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February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-84.84%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February 2020 ($91,667)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-77.78%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$9,188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-89.53%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($87,772)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$22,608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$406,944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712207"/>
                <a:gridCol w="951906"/>
                <a:gridCol w="1184649"/>
                <a:gridCol w="1402316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THOMPSON, TAUSHA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$13,900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5136 PAGE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February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$1,182,449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$710,000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$30,000 - $2,807,348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building permits in February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February 2020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$1,182,449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February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February 2020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$1,182,449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($0)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$1,418,674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$2,837,348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959955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$370,000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$740,000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$1,418,674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$2,837,348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February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$2,991,504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$50 - $78,300,000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326875"/>
                <a:gridCol w="1005931"/>
                <a:gridCol w="1184649"/>
                <a:gridCol w="225600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ROBERTS PLAZA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$2,807,348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1315 AUBERT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ALDI INC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702 N KINGSHIGHWAY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URBAN LEAGUE OF METROPOLITAM ST LOUI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1408 N KINGSHIGHWAY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 Permit Cost Breakdown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February 2021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$27,500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$27,500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$10,000 - $45,000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building permits in February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February 2020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$27,500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February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February 2020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total building permits in 2021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$17,400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596.00%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($2,500)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$6,000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$23,597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$259,563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789970"/>
                <a:gridCol w="967459"/>
                <a:gridCol w="1184649"/>
                <a:gridCol w="1557432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TURNBULL, JEANETTE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4542 PAGE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LRA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4755 MCMILLAN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 Permit Cost Breakdown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27 building permits in February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-12.90%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February 2020 (31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$2,991,504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February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5516.98%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February 2020 ($53,258)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54 total building permits in 2021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-18.18%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2020 (66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$2,133,868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2021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639.21%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2020 ($288,669)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February 2021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$8,805,967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$79,253,702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$92,932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$1,486,905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457200">
                <a:tc gridSpan="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Last 6 Months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$1,089,351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$34,859,233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$1,590,384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$89,061,531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$401,000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$40,501,009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Permit Cost Breakdown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2021-03-30T17:20:50Z</dcterms:modified>
  <cp:category/>
</cp:coreProperties>
</file>